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6"/>
  </p:notesMasterIdLst>
  <p:sldIdLst>
    <p:sldId id="297" r:id="rId5"/>
    <p:sldId id="270" r:id="rId6"/>
    <p:sldId id="263" r:id="rId7"/>
    <p:sldId id="305" r:id="rId8"/>
    <p:sldId id="306" r:id="rId9"/>
    <p:sldId id="308" r:id="rId10"/>
    <p:sldId id="307" r:id="rId11"/>
    <p:sldId id="309" r:id="rId12"/>
    <p:sldId id="264" r:id="rId13"/>
    <p:sldId id="302" r:id="rId14"/>
    <p:sldId id="30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04E0F-5EFE-4038-83C9-18C5A2A2759E}" v="484" dt="2022-02-23T13:27:51.868"/>
    <p1510:client id="{EFED2FE1-6A63-47D7-BFE4-54586E3AC0D7}" v="2" dt="2022-02-02T18:31:03.721"/>
    <p1510:client id="{F3F2ECFD-0317-40E5-912D-DC7A9E9F6C2F}" v="31" dt="2022-02-23T13:55:07.497"/>
    <p1510:client id="{F7AD26F8-A1E7-4363-BA72-EA8624EA013E}" v="7" dt="2022-02-23T13:29:22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S::miller.81@osu.edu::a502b954-5642-4a2a-8f22-6e0bbb41520b" providerId="AD" clId="Web-{63F04E0F-5EFE-4038-83C9-18C5A2A2759E}"/>
    <pc:docChg chg="addSld modSld">
      <pc:chgData name="Miller, Harvey" userId="S::miller.81@osu.edu::a502b954-5642-4a2a-8f22-6e0bbb41520b" providerId="AD" clId="Web-{63F04E0F-5EFE-4038-83C9-18C5A2A2759E}" dt="2022-02-23T13:27:51.868" v="559" actId="14100"/>
      <pc:docMkLst>
        <pc:docMk/>
      </pc:docMkLst>
      <pc:sldChg chg="modSp modCm">
        <pc:chgData name="Miller, Harvey" userId="S::miller.81@osu.edu::a502b954-5642-4a2a-8f22-6e0bbb41520b" providerId="AD" clId="Web-{63F04E0F-5EFE-4038-83C9-18C5A2A2759E}" dt="2022-02-23T13:03:06.534" v="120" actId="20577"/>
        <pc:sldMkLst>
          <pc:docMk/>
          <pc:sldMk cId="2209236074" sldId="259"/>
        </pc:sldMkLst>
        <pc:spChg chg="mod">
          <ac:chgData name="Miller, Harvey" userId="S::miller.81@osu.edu::a502b954-5642-4a2a-8f22-6e0bbb41520b" providerId="AD" clId="Web-{63F04E0F-5EFE-4038-83C9-18C5A2A2759E}" dt="2022-02-23T13:03:06.534" v="120" actId="20577"/>
          <ac:spMkLst>
            <pc:docMk/>
            <pc:sldMk cId="2209236074" sldId="259"/>
            <ac:spMk id="3" creationId="{642AAF19-BBFC-405A-95DE-8E9670C1F02C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06:43.686" v="198" actId="20577"/>
        <pc:sldMkLst>
          <pc:docMk/>
          <pc:sldMk cId="1836971979" sldId="261"/>
        </pc:sldMkLst>
        <pc:spChg chg="mod">
          <ac:chgData name="Miller, Harvey" userId="S::miller.81@osu.edu::a502b954-5642-4a2a-8f22-6e0bbb41520b" providerId="AD" clId="Web-{63F04E0F-5EFE-4038-83C9-18C5A2A2759E}" dt="2022-02-23T13:06:43.686" v="198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addCm">
        <pc:chgData name="Miller, Harvey" userId="S::miller.81@osu.edu::a502b954-5642-4a2a-8f22-6e0bbb41520b" providerId="AD" clId="Web-{63F04E0F-5EFE-4038-83C9-18C5A2A2759E}" dt="2022-02-23T13:09:25.230" v="216"/>
        <pc:sldMkLst>
          <pc:docMk/>
          <pc:sldMk cId="4289382673" sldId="262"/>
        </pc:sldMkLst>
      </pc:sldChg>
      <pc:sldChg chg="modSp">
        <pc:chgData name="Miller, Harvey" userId="S::miller.81@osu.edu::a502b954-5642-4a2a-8f22-6e0bbb41520b" providerId="AD" clId="Web-{63F04E0F-5EFE-4038-83C9-18C5A2A2759E}" dt="2022-02-23T13:07:58.200" v="215" actId="20577"/>
        <pc:sldMkLst>
          <pc:docMk/>
          <pc:sldMk cId="1815420056" sldId="263"/>
        </pc:sldMkLst>
        <pc:spChg chg="mod">
          <ac:chgData name="Miller, Harvey" userId="S::miller.81@osu.edu::a502b954-5642-4a2a-8f22-6e0bbb41520b" providerId="AD" clId="Web-{63F04E0F-5EFE-4038-83C9-18C5A2A2759E}" dt="2022-02-23T13:07:58.200" v="215" actId="20577"/>
          <ac:spMkLst>
            <pc:docMk/>
            <pc:sldMk cId="1815420056" sldId="263"/>
            <ac:spMk id="6" creationId="{09330D69-1BED-4A47-961C-CC7E566EA218}"/>
          </ac:spMkLst>
        </pc:spChg>
      </pc:sldChg>
      <pc:sldChg chg="addSp modSp">
        <pc:chgData name="Miller, Harvey" userId="S::miller.81@osu.edu::a502b954-5642-4a2a-8f22-6e0bbb41520b" providerId="AD" clId="Web-{63F04E0F-5EFE-4038-83C9-18C5A2A2759E}" dt="2022-02-23T13:12:01.431" v="287" actId="20577"/>
        <pc:sldMkLst>
          <pc:docMk/>
          <pc:sldMk cId="2666272077" sldId="264"/>
        </pc:sldMkLst>
        <pc:spChg chg="mod">
          <ac:chgData name="Miller, Harvey" userId="S::miller.81@osu.edu::a502b954-5642-4a2a-8f22-6e0bbb41520b" providerId="AD" clId="Web-{63F04E0F-5EFE-4038-83C9-18C5A2A2759E}" dt="2022-02-23T13:10:05.948" v="218" actId="20577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S::miller.81@osu.edu::a502b954-5642-4a2a-8f22-6e0bbb41520b" providerId="AD" clId="Web-{63F04E0F-5EFE-4038-83C9-18C5A2A2759E}" dt="2022-02-23T13:12:01.431" v="287" actId="20577"/>
          <ac:spMkLst>
            <pc:docMk/>
            <pc:sldMk cId="2666272077" sldId="264"/>
            <ac:spMk id="3" creationId="{5AD60A2E-BA00-4343-AD9D-2E1412B4C0DB}"/>
          </ac:spMkLst>
        </pc:spChg>
        <pc:picChg chg="add">
          <ac:chgData name="Miller, Harvey" userId="S::miller.81@osu.edu::a502b954-5642-4a2a-8f22-6e0bbb41520b" providerId="AD" clId="Web-{63F04E0F-5EFE-4038-83C9-18C5A2A2759E}" dt="2022-02-23T13:11:37.165" v="285"/>
          <ac:picMkLst>
            <pc:docMk/>
            <pc:sldMk cId="2666272077" sldId="264"/>
            <ac:picMk id="5" creationId="{6C1B69F5-9F27-4D60-A414-2CDA9D5E150A}"/>
          </ac:picMkLst>
        </pc:picChg>
      </pc:sldChg>
      <pc:sldChg chg="modSp">
        <pc:chgData name="Miller, Harvey" userId="S::miller.81@osu.edu::a502b954-5642-4a2a-8f22-6e0bbb41520b" providerId="AD" clId="Web-{63F04E0F-5EFE-4038-83C9-18C5A2A2759E}" dt="2022-02-23T13:07:13.045" v="201" actId="20577"/>
        <pc:sldMkLst>
          <pc:docMk/>
          <pc:sldMk cId="587197164" sldId="298"/>
        </pc:sldMkLst>
        <pc:spChg chg="mod">
          <ac:chgData name="Miller, Harvey" userId="S::miller.81@osu.edu::a502b954-5642-4a2a-8f22-6e0bbb41520b" providerId="AD" clId="Web-{63F04E0F-5EFE-4038-83C9-18C5A2A2759E}" dt="2022-02-23T13:07:13.045" v="201" actId="20577"/>
          <ac:spMkLst>
            <pc:docMk/>
            <pc:sldMk cId="587197164" sldId="298"/>
            <ac:spMk id="3" creationId="{1A31D4E7-EFE9-4CE4-92E9-592D21DF2287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17:36.566" v="437" actId="20577"/>
        <pc:sldMkLst>
          <pc:docMk/>
          <pc:sldMk cId="92370515" sldId="300"/>
        </pc:sldMkLst>
        <pc:spChg chg="mod">
          <ac:chgData name="Miller, Harvey" userId="S::miller.81@osu.edu::a502b954-5642-4a2a-8f22-6e0bbb41520b" providerId="AD" clId="Web-{63F04E0F-5EFE-4038-83C9-18C5A2A2759E}" dt="2022-02-23T13:17:36.566" v="437" actId="20577"/>
          <ac:spMkLst>
            <pc:docMk/>
            <pc:sldMk cId="92370515" sldId="300"/>
            <ac:spMk id="3" creationId="{3971626E-FE15-4E62-B13E-2E424018B592}"/>
          </ac:spMkLst>
        </pc:spChg>
      </pc:sldChg>
      <pc:sldChg chg="addSp modSp modCm">
        <pc:chgData name="Miller, Harvey" userId="S::miller.81@osu.edu::a502b954-5642-4a2a-8f22-6e0bbb41520b" providerId="AD" clId="Web-{63F04E0F-5EFE-4038-83C9-18C5A2A2759E}" dt="2022-02-23T13:17:54.706" v="440" actId="1076"/>
        <pc:sldMkLst>
          <pc:docMk/>
          <pc:sldMk cId="1529819584" sldId="301"/>
        </pc:sldMkLst>
        <pc:spChg chg="mod">
          <ac:chgData name="Miller, Harvey" userId="S::miller.81@osu.edu::a502b954-5642-4a2a-8f22-6e0bbb41520b" providerId="AD" clId="Web-{63F04E0F-5EFE-4038-83C9-18C5A2A2759E}" dt="2022-02-23T13:06:07.015" v="191" actId="20577"/>
          <ac:spMkLst>
            <pc:docMk/>
            <pc:sldMk cId="1529819584" sldId="301"/>
            <ac:spMk id="3" creationId="{256198CF-F9E1-4AAC-BB09-628AA63884DE}"/>
          </ac:spMkLst>
        </pc:spChg>
        <pc:spChg chg="add mod">
          <ac:chgData name="Miller, Harvey" userId="S::miller.81@osu.edu::a502b954-5642-4a2a-8f22-6e0bbb41520b" providerId="AD" clId="Web-{63F04E0F-5EFE-4038-83C9-18C5A2A2759E}" dt="2022-02-23T13:17:54.706" v="440" actId="1076"/>
          <ac:spMkLst>
            <pc:docMk/>
            <pc:sldMk cId="1529819584" sldId="301"/>
            <ac:spMk id="5" creationId="{9B8E2463-CF7E-4A59-BAE2-A65304E55FE2}"/>
          </ac:spMkLst>
        </pc:spChg>
        <pc:picChg chg="mod">
          <ac:chgData name="Miller, Harvey" userId="S::miller.81@osu.edu::a502b954-5642-4a2a-8f22-6e0bbb41520b" providerId="AD" clId="Web-{63F04E0F-5EFE-4038-83C9-18C5A2A2759E}" dt="2022-02-23T13:04:09.829" v="140" actId="14100"/>
          <ac:picMkLst>
            <pc:docMk/>
            <pc:sldMk cId="1529819584" sldId="301"/>
            <ac:picMk id="4" creationId="{D3C6CC20-84FD-4C6E-A01F-E95A02CCCA01}"/>
          </ac:picMkLst>
        </pc:picChg>
      </pc:sldChg>
      <pc:sldChg chg="modSp new">
        <pc:chgData name="Miller, Harvey" userId="S::miller.81@osu.edu::a502b954-5642-4a2a-8f22-6e0bbb41520b" providerId="AD" clId="Web-{63F04E0F-5EFE-4038-83C9-18C5A2A2759E}" dt="2022-02-23T13:14:04.897" v="292" actId="20577"/>
        <pc:sldMkLst>
          <pc:docMk/>
          <pc:sldMk cId="325939148" sldId="302"/>
        </pc:sldMkLst>
        <pc:spChg chg="mod">
          <ac:chgData name="Miller, Harvey" userId="S::miller.81@osu.edu::a502b954-5642-4a2a-8f22-6e0bbb41520b" providerId="AD" clId="Web-{63F04E0F-5EFE-4038-83C9-18C5A2A2759E}" dt="2022-02-23T13:14:04.897" v="292" actId="20577"/>
          <ac:spMkLst>
            <pc:docMk/>
            <pc:sldMk cId="325939148" sldId="302"/>
            <ac:spMk id="2" creationId="{B5F791D3-6807-46CE-946A-4F670B5C398C}"/>
          </ac:spMkLst>
        </pc:spChg>
      </pc:sldChg>
      <pc:sldChg chg="addSp delSp modSp new mod setBg">
        <pc:chgData name="Miller, Harvey" userId="S::miller.81@osu.edu::a502b954-5642-4a2a-8f22-6e0bbb41520b" providerId="AD" clId="Web-{63F04E0F-5EFE-4038-83C9-18C5A2A2759E}" dt="2022-02-23T13:27:51.868" v="559" actId="14100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2" creationId="{E7B77409-90F1-4122-9EC1-3815000293C0}"/>
          </ac:spMkLst>
        </pc:spChg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3" creationId="{24A90366-0F5B-43F2-AA19-9D58C957EFC2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6" creationId="{04812C46-200A-4DEB-A05E-3ED6C68C2387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04.432" v="551"/>
          <ac:spMkLst>
            <pc:docMk/>
            <pc:sldMk cId="2898561261" sldId="303"/>
            <ac:spMk id="9" creationId="{2B1D4F77-A17C-43D7-B7FA-545148E4E93D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11" creationId="{D1EA859B-E555-4109-94F3-6700E046E008}"/>
          </ac:spMkLst>
        </pc:spChg>
        <pc:picChg chg="add del mod ord">
          <ac:chgData name="Miller, Harvey" userId="S::miller.81@osu.edu::a502b954-5642-4a2a-8f22-6e0bbb41520b" providerId="AD" clId="Web-{63F04E0F-5EFE-4038-83C9-18C5A2A2759E}" dt="2022-02-23T13:26:28.947" v="555"/>
          <ac:picMkLst>
            <pc:docMk/>
            <pc:sldMk cId="2898561261" sldId="303"/>
            <ac:picMk id="4" creationId="{B199A345-773E-4DF9-9E03-ADB50F511086}"/>
          </ac:picMkLst>
        </pc:picChg>
        <pc:picChg chg="add mod">
          <ac:chgData name="Miller, Harvey" userId="S::miller.81@osu.edu::a502b954-5642-4a2a-8f22-6e0bbb41520b" providerId="AD" clId="Web-{63F04E0F-5EFE-4038-83C9-18C5A2A2759E}" dt="2022-02-23T13:27:51.868" v="559" actId="14100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  <pc:docChgLst>
    <pc:chgData name="Miller, Harvey" userId="S::miller.81@osu.edu::a502b954-5642-4a2a-8f22-6e0bbb41520b" providerId="AD" clId="Web-{F3F2ECFD-0317-40E5-912D-DC7A9E9F6C2F}"/>
    <pc:docChg chg="modSld">
      <pc:chgData name="Miller, Harvey" userId="S::miller.81@osu.edu::a502b954-5642-4a2a-8f22-6e0bbb41520b" providerId="AD" clId="Web-{F3F2ECFD-0317-40E5-912D-DC7A9E9F6C2F}" dt="2022-02-23T13:55:07.497" v="27" actId="20577"/>
      <pc:docMkLst>
        <pc:docMk/>
      </pc:docMkLst>
      <pc:sldChg chg="addSp delSp modSp">
        <pc:chgData name="Miller, Harvey" userId="S::miller.81@osu.edu::a502b954-5642-4a2a-8f22-6e0bbb41520b" providerId="AD" clId="Web-{F3F2ECFD-0317-40E5-912D-DC7A9E9F6C2F}" dt="2022-02-23T13:55:07.497" v="27" actId="20577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F3F2ECFD-0317-40E5-912D-DC7A9E9F6C2F}" dt="2022-02-23T13:55:07.497" v="27" actId="20577"/>
          <ac:spMkLst>
            <pc:docMk/>
            <pc:sldMk cId="2898561261" sldId="303"/>
            <ac:spMk id="3" creationId="{24A90366-0F5B-43F2-AA19-9D58C957EFC2}"/>
          </ac:spMkLst>
        </pc:spChg>
        <pc:picChg chg="add mod">
          <ac:chgData name="Miller, Harvey" userId="S::miller.81@osu.edu::a502b954-5642-4a2a-8f22-6e0bbb41520b" providerId="AD" clId="Web-{F3F2ECFD-0317-40E5-912D-DC7A9E9F6C2F}" dt="2022-02-23T13:54:25.357" v="22" actId="1076"/>
          <ac:picMkLst>
            <pc:docMk/>
            <pc:sldMk cId="2898561261" sldId="303"/>
            <ac:picMk id="4" creationId="{199102F7-C2DE-4237-A302-75B4FE4AB413}"/>
          </ac:picMkLst>
        </pc:picChg>
        <pc:picChg chg="mod">
          <ac:chgData name="Miller, Harvey" userId="S::miller.81@osu.edu::a502b954-5642-4a2a-8f22-6e0bbb41520b" providerId="AD" clId="Web-{F3F2ECFD-0317-40E5-912D-DC7A9E9F6C2F}" dt="2022-02-23T13:54:22.091" v="20" actId="1076"/>
          <ac:picMkLst>
            <pc:docMk/>
            <pc:sldMk cId="2898561261" sldId="303"/>
            <ac:picMk id="5" creationId="{62633D9C-9622-4A8B-87CF-CB227E3B3C26}"/>
          </ac:picMkLst>
        </pc:picChg>
        <pc:picChg chg="add del mod">
          <ac:chgData name="Miller, Harvey" userId="S::miller.81@osu.edu::a502b954-5642-4a2a-8f22-6e0bbb41520b" providerId="AD" clId="Web-{F3F2ECFD-0317-40E5-912D-DC7A9E9F6C2F}" dt="2022-02-23T13:41:56.174" v="10"/>
          <ac:picMkLst>
            <pc:docMk/>
            <pc:sldMk cId="2898561261" sldId="303"/>
            <ac:picMk id="6" creationId="{B0A65FFA-3F02-4076-8309-6008AEEA6279}"/>
          </ac:picMkLst>
        </pc:picChg>
        <pc:picChg chg="add mod">
          <ac:chgData name="Miller, Harvey" userId="S::miller.81@osu.edu::a502b954-5642-4a2a-8f22-6e0bbb41520b" providerId="AD" clId="Web-{F3F2ECFD-0317-40E5-912D-DC7A9E9F6C2F}" dt="2022-02-23T13:54:23.700" v="21" actId="1076"/>
          <ac:picMkLst>
            <pc:docMk/>
            <pc:sldMk cId="2898561261" sldId="303"/>
            <ac:picMk id="7" creationId="{16B4DF3B-5335-42A2-8A7F-19BA8F622515}"/>
          </ac:picMkLst>
        </pc:picChg>
      </pc:sldChg>
    </pc:docChg>
  </pc:docChgLst>
  <pc:docChgLst>
    <pc:chgData name="Miller, Harvey" userId="S::miller.81@osu.edu::a502b954-5642-4a2a-8f22-6e0bbb41520b" providerId="AD" clId="Web-{F7AD26F8-A1E7-4363-BA72-EA8624EA013E}"/>
    <pc:docChg chg="modSld">
      <pc:chgData name="Miller, Harvey" userId="S::miller.81@osu.edu::a502b954-5642-4a2a-8f22-6e0bbb41520b" providerId="AD" clId="Web-{F7AD26F8-A1E7-4363-BA72-EA8624EA013E}" dt="2022-02-23T13:29:22.289" v="5" actId="1076"/>
      <pc:docMkLst>
        <pc:docMk/>
      </pc:docMkLst>
      <pc:sldChg chg="addSp delSp modSp">
        <pc:chgData name="Miller, Harvey" userId="S::miller.81@osu.edu::a502b954-5642-4a2a-8f22-6e0bbb41520b" providerId="AD" clId="Web-{F7AD26F8-A1E7-4363-BA72-EA8624EA013E}" dt="2022-02-23T13:29:22.289" v="5" actId="1076"/>
        <pc:sldMkLst>
          <pc:docMk/>
          <pc:sldMk cId="2898561261" sldId="303"/>
        </pc:sldMkLst>
        <pc:picChg chg="add del mod">
          <ac:chgData name="Miller, Harvey" userId="S::miller.81@osu.edu::a502b954-5642-4a2a-8f22-6e0bbb41520b" providerId="AD" clId="Web-{F7AD26F8-A1E7-4363-BA72-EA8624EA013E}" dt="2022-02-23T13:28:59.696" v="3"/>
          <ac:picMkLst>
            <pc:docMk/>
            <pc:sldMk cId="2898561261" sldId="303"/>
            <ac:picMk id="4" creationId="{76B6D8B7-78A5-443F-8ED8-13B10B35689B}"/>
          </ac:picMkLst>
        </pc:picChg>
        <pc:picChg chg="mod">
          <ac:chgData name="Miller, Harvey" userId="S::miller.81@osu.edu::a502b954-5642-4a2a-8f22-6e0bbb41520b" providerId="AD" clId="Web-{F7AD26F8-A1E7-4363-BA72-EA8624EA013E}" dt="2022-02-23T13:29:22.289" v="5" actId="1076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024/1*qkoywXFS83gJuFnn7fHawQ.jpe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443" y="1361700"/>
            <a:ext cx="10179113" cy="18884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+mn-lt"/>
                <a:ea typeface="+mn-ea"/>
                <a:cs typeface="+mn-cs"/>
              </a:rPr>
              <a:t>Football and COVID: Evaluating the impact of disruptions on public transit accessibility and reliability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Luyu Liu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>
                <a:hlinkClick r:id="rId2"/>
              </a:rPr>
              <a:t>liu.6544@osu.edu</a:t>
            </a:r>
            <a:endParaRPr lang="en-US" dirty="0"/>
          </a:p>
          <a:p>
            <a:r>
              <a:rPr lang="en-US" dirty="0"/>
              <a:t>2022/9/8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791D3-6807-46CE-946A-4F670B5C3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Next steps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9A42D2-9DDA-4366-99EA-6ABEB1C8EB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Investigate the implications of accessibility unreliability on actual planning and demand</a:t>
            </a:r>
          </a:p>
          <a:p>
            <a:r>
              <a:rPr lang="en-US" dirty="0"/>
              <a:t>Measure the impacts of real-time information</a:t>
            </a:r>
          </a:p>
          <a:p>
            <a:pPr lvl="1"/>
            <a:r>
              <a:rPr lang="en-US" dirty="0"/>
              <a:t>We only analyze </a:t>
            </a:r>
            <a:r>
              <a:rPr lang="en-US" u="sng" dirty="0"/>
              <a:t>following the schedule </a:t>
            </a:r>
            <a:r>
              <a:rPr lang="en-US" dirty="0"/>
              <a:t>as users’ planning strategy</a:t>
            </a:r>
          </a:p>
          <a:p>
            <a:pPr lvl="1"/>
            <a:r>
              <a:rPr lang="en-US" dirty="0"/>
              <a:t>Users can also use </a:t>
            </a:r>
            <a:r>
              <a:rPr lang="en-US" u="sng" dirty="0"/>
              <a:t>real-time information</a:t>
            </a:r>
          </a:p>
          <a:p>
            <a:r>
              <a:rPr lang="en-US" dirty="0"/>
              <a:t>Unreliability analysis in more cities and public transit systems</a:t>
            </a:r>
          </a:p>
        </p:txBody>
      </p:sp>
    </p:spTree>
    <p:extLst>
      <p:ext uri="{BB962C8B-B14F-4D97-AF65-F5344CB8AC3E}">
        <p14:creationId xmlns:p14="http://schemas.microsoft.com/office/powerpoint/2010/main" val="3259391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409-90F1-4122-9EC1-38150002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0366-0F5B-43F2-AA19-9D58C957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51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Contact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Luyu Liu</a:t>
            </a:r>
            <a:r>
              <a:rPr lang="en-US" sz="2800" dirty="0">
                <a:cs typeface="Calibri"/>
              </a:rPr>
              <a:t>: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liu.6544@osu.edu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2E75B6"/>
                </a:solidFill>
                <a:cs typeface="Calibri"/>
              </a:rPr>
              <a:t>Adam Porr</a:t>
            </a:r>
            <a:r>
              <a:rPr lang="en-US" sz="2800" dirty="0">
                <a:solidFill>
                  <a:srgbClr val="2E75B6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porr.4@osu.edu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Harvey Miller</a:t>
            </a:r>
            <a:r>
              <a:rPr lang="en-US" sz="2800" dirty="0"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miller.81@osu.edu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62633D9C-9622-4A8B-87CF-CB227E3B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44328"/>
            <a:ext cx="1680283" cy="1674283"/>
          </a:xfrm>
          <a:prstGeom prst="rect">
            <a:avLst/>
          </a:prstGeom>
        </p:spPr>
      </p:pic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99102F7-C2DE-4237-A302-75B4FE4A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8404" y="5080278"/>
            <a:ext cx="1619250" cy="1619250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16B4DF3B-5335-42A2-8A7F-19BA8F6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0883" y="5144328"/>
            <a:ext cx="1555200" cy="1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8FA-6D90-49EF-A9A0-E78A1209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Accessibility, and It C</a:t>
            </a:r>
            <a:r>
              <a:rPr lang="en-US" dirty="0"/>
              <a:t>an Be Unreliable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DD17-4304-4E3B-B09B-FE9EF6BA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2" y="1825625"/>
            <a:ext cx="624373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Accessibility is your ability to reach different places</a:t>
            </a:r>
            <a:endParaRPr lang="en-US" dirty="0"/>
          </a:p>
          <a:p>
            <a:r>
              <a:rPr lang="en-US" dirty="0"/>
              <a:t>Most accessibility studies use unreliable scheduled data</a:t>
            </a:r>
          </a:p>
          <a:p>
            <a:pPr lvl="1"/>
            <a:r>
              <a:rPr lang="en-US" dirty="0"/>
              <a:t>Expected/scheduled time</a:t>
            </a:r>
          </a:p>
          <a:p>
            <a:pPr lvl="1"/>
            <a:r>
              <a:rPr lang="en-US" dirty="0"/>
              <a:t>Delay: traffic, weather, random disturbances</a:t>
            </a:r>
          </a:p>
          <a:p>
            <a:r>
              <a:rPr lang="en-US" dirty="0"/>
              <a:t>Real-time data is more reliable</a:t>
            </a:r>
          </a:p>
          <a:p>
            <a:pPr lvl="1"/>
            <a:r>
              <a:rPr lang="en-US" dirty="0"/>
              <a:t>Actual arrival time </a:t>
            </a:r>
          </a:p>
          <a:p>
            <a:pPr lvl="1"/>
            <a:r>
              <a:rPr lang="en-US" dirty="0"/>
              <a:t>High-resolution and high frequency</a:t>
            </a:r>
          </a:p>
          <a:p>
            <a:pPr lvl="1"/>
            <a:r>
              <a:rPr lang="en-US" u="sng" dirty="0"/>
              <a:t>What users experience</a:t>
            </a: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B02A8CB-5B6A-4F16-8A20-0AA6A0A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97" y="2222306"/>
            <a:ext cx="5097101" cy="33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39F21-7FB4-4AF4-B797-FF19D7DA0090}"/>
              </a:ext>
            </a:extLst>
          </p:cNvPr>
          <p:cNvSpPr txBox="1"/>
          <p:nvPr/>
        </p:nvSpPr>
        <p:spPr>
          <a:xfrm>
            <a:off x="11038115" y="5854753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Expectation vs. Reality</a:t>
            </a:r>
            <a:endParaRPr lang="en-US" b="1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 </a:t>
            </a:r>
            <a:r>
              <a:rPr lang="en-US" dirty="0"/>
              <a:t>with different time budgets</a:t>
            </a:r>
            <a:endParaRPr lang="en-US" dirty="0">
              <a:cs typeface="Calibri"/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scheduled, expectation from transit authorities and planners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/>
              <a:t>: experienced, reality of passengers</a:t>
            </a:r>
          </a:p>
          <a:p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D45-06A4-531C-BFD4-48D982B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Two Disruptions, Six Years of My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D027-AB16-924F-4292-97F2EA3CA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Short-term disruption: Ohio State Football Game 2018 – 2019</a:t>
            </a:r>
          </a:p>
          <a:p>
            <a:r>
              <a:rPr lang="en-US" dirty="0"/>
              <a:t>Create massive traffic around Ohio Stadium</a:t>
            </a:r>
          </a:p>
          <a:p>
            <a:r>
              <a:rPr lang="en-US" dirty="0"/>
              <a:t>Last about few hours</a:t>
            </a:r>
          </a:p>
          <a:p>
            <a:r>
              <a:rPr lang="en-US" dirty="0"/>
              <a:t>Do not significantly change the schedule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221CA-DDC0-8EB2-8892-5456232F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84371" cy="4351338"/>
          </a:xfrm>
        </p:spPr>
        <p:txBody>
          <a:bodyPr/>
          <a:lstStyle/>
          <a:p>
            <a:r>
              <a:rPr lang="en-US" dirty="0"/>
              <a:t>Long-term disruption: The COVID-19 pandemic 2020 – present</a:t>
            </a:r>
          </a:p>
          <a:p>
            <a:r>
              <a:rPr lang="en-US" dirty="0"/>
              <a:t>Decrease ridership and cut service</a:t>
            </a:r>
          </a:p>
          <a:p>
            <a:r>
              <a:rPr lang="en-US" dirty="0"/>
              <a:t>Last about few years</a:t>
            </a:r>
          </a:p>
          <a:p>
            <a:r>
              <a:rPr lang="en-US" dirty="0"/>
              <a:t>Do significantly change the schedule</a:t>
            </a:r>
          </a:p>
        </p:txBody>
      </p:sp>
    </p:spTree>
    <p:extLst>
      <p:ext uri="{BB962C8B-B14F-4D97-AF65-F5344CB8AC3E}">
        <p14:creationId xmlns:p14="http://schemas.microsoft.com/office/powerpoint/2010/main" val="312572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E7C4-0131-A56C-8386-6554881E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1" cy="1325563"/>
          </a:xfrm>
        </p:spPr>
        <p:txBody>
          <a:bodyPr/>
          <a:lstStyle/>
          <a:p>
            <a:r>
              <a:rPr lang="en-US" dirty="0"/>
              <a:t>Football: Temporal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64B9-F115-C199-8860-F6A50E9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2521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Average hourly profile of unreliability on all 13 OSU football game days</a:t>
            </a:r>
          </a:p>
          <a:p>
            <a:r>
              <a:rPr lang="en-US" dirty="0"/>
              <a:t>Black lines indicates start and end of each game</a:t>
            </a:r>
          </a:p>
          <a:p>
            <a:r>
              <a:rPr lang="en-US" dirty="0"/>
              <a:t>Two peaks before and after the game and move with the game start time</a:t>
            </a:r>
          </a:p>
          <a:p>
            <a:r>
              <a:rPr lang="en-US" dirty="0"/>
              <a:t>Football did make public transit more unreliable during game days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7D5C-D2F4-F258-DECB-4105B120C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3240" y="365126"/>
            <a:ext cx="6044728" cy="6044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7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ACC3-712A-F456-4730-D40E8F16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6796" cy="1325563"/>
          </a:xfrm>
        </p:spPr>
        <p:txBody>
          <a:bodyPr/>
          <a:lstStyle/>
          <a:p>
            <a:r>
              <a:rPr lang="en-US" dirty="0"/>
              <a:t>Football: Spatial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C8B3-BC48-3BA2-C4DE-0E21419B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6796" cy="4351338"/>
          </a:xfrm>
        </p:spPr>
        <p:txBody>
          <a:bodyPr/>
          <a:lstStyle/>
          <a:p>
            <a:r>
              <a:rPr lang="en-US" dirty="0"/>
              <a:t>The highest value of unreliability before (up) and after (down) the game</a:t>
            </a:r>
          </a:p>
          <a:p>
            <a:pPr lvl="1"/>
            <a:r>
              <a:rPr lang="en-US" dirty="0"/>
              <a:t>Blue: more unreliable</a:t>
            </a:r>
          </a:p>
          <a:p>
            <a:pPr lvl="1"/>
            <a:r>
              <a:rPr lang="en-US" dirty="0"/>
              <a:t>White: more reliable</a:t>
            </a:r>
          </a:p>
          <a:p>
            <a:r>
              <a:rPr lang="en-US" dirty="0"/>
              <a:t>High cluster around Ohio Stadium</a:t>
            </a:r>
          </a:p>
          <a:p>
            <a:pPr lvl="1"/>
            <a:r>
              <a:rPr lang="en-US" dirty="0"/>
              <a:t>Strongly suggest the link between football and unexpectedly high unreliability</a:t>
            </a:r>
          </a:p>
          <a:p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A4140A7-5407-E9E7-61C3-13B79FFF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8301913" y="44139"/>
            <a:ext cx="3384861" cy="3384861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9400B6-7DE2-4DBE-53FF-1FB996C2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8301913" y="3429000"/>
            <a:ext cx="3384861" cy="33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13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B6B5-A152-279B-47C7-0052F36D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246566" cy="1325563"/>
          </a:xfrm>
        </p:spPr>
        <p:txBody>
          <a:bodyPr/>
          <a:lstStyle/>
          <a:p>
            <a:r>
              <a:rPr lang="en-US" dirty="0"/>
              <a:t>COVID-19: Temporal Pattern of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8890-2957-386A-877F-8023475E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292" cy="4351338"/>
          </a:xfrm>
        </p:spPr>
        <p:txBody>
          <a:bodyPr/>
          <a:lstStyle/>
          <a:p>
            <a:r>
              <a:rPr lang="en-US" dirty="0"/>
              <a:t>Trend of accessibility from 2019 to 2021</a:t>
            </a:r>
          </a:p>
          <a:p>
            <a:pPr lvl="1"/>
            <a:r>
              <a:rPr lang="en-US" dirty="0"/>
              <a:t>Higher accessibility is better</a:t>
            </a:r>
          </a:p>
          <a:p>
            <a:r>
              <a:rPr lang="en-US" dirty="0"/>
              <a:t>Accessibility plunged during lockdown with service cut</a:t>
            </a:r>
          </a:p>
          <a:p>
            <a:r>
              <a:rPr lang="en-US" dirty="0"/>
              <a:t>Accessibility still stayed down after lockdown in 2021</a:t>
            </a:r>
          </a:p>
        </p:txBody>
      </p:sp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57E0132-4FEB-6794-A545-8CF2C317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41"/>
          <a:stretch/>
        </p:blipFill>
        <p:spPr>
          <a:xfrm>
            <a:off x="5358492" y="1923823"/>
            <a:ext cx="6833508" cy="30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3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65A4-551D-1CD5-C1EE-8E8E979E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Temporal Pattern of Unreliability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5CD9-AFAC-88E5-643E-DC4E620FD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292" cy="4351338"/>
          </a:xfrm>
        </p:spPr>
        <p:txBody>
          <a:bodyPr/>
          <a:lstStyle/>
          <a:p>
            <a:r>
              <a:rPr lang="en-US" dirty="0"/>
              <a:t>Trend of unreliability from 2019 to 2021</a:t>
            </a:r>
          </a:p>
          <a:p>
            <a:pPr lvl="1"/>
            <a:r>
              <a:rPr lang="en-US" dirty="0"/>
              <a:t>Higher accessibility is worse</a:t>
            </a:r>
          </a:p>
          <a:p>
            <a:r>
              <a:rPr lang="en-US" dirty="0"/>
              <a:t>Accessibility plunged during lockdown with service cut</a:t>
            </a:r>
          </a:p>
          <a:p>
            <a:r>
              <a:rPr lang="en-US" dirty="0"/>
              <a:t>Accessibility still stayed down after lockdown in 2021</a:t>
            </a:r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D702413-1CE5-0E9A-3336-092EA8FA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8" b="63"/>
          <a:stretch/>
        </p:blipFill>
        <p:spPr>
          <a:xfrm>
            <a:off x="5358492" y="2041518"/>
            <a:ext cx="6833508" cy="30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7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20340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/>
              <a:t>We often </a:t>
            </a:r>
            <a:r>
              <a:rPr lang="en-US" sz="3200" b="1" dirty="0"/>
              <a:t>overestimate</a:t>
            </a:r>
            <a:r>
              <a:rPr lang="en-US" sz="3200" dirty="0"/>
              <a:t> the accessibility generated by transit</a:t>
            </a:r>
            <a:endParaRPr lang="en-US" sz="3200" dirty="0">
              <a:cs typeface="Calibri"/>
            </a:endParaRPr>
          </a:p>
          <a:p>
            <a:r>
              <a:rPr lang="en-US" sz="3200" dirty="0"/>
              <a:t>We should be more conservative when measuring accessibility and planning transit systems</a:t>
            </a:r>
            <a:endParaRPr lang="en-US" sz="3200" dirty="0">
              <a:cs typeface="Calibri"/>
            </a:endParaRPr>
          </a:p>
          <a:p>
            <a:r>
              <a:rPr lang="en-US" sz="3200" dirty="0">
                <a:cs typeface="Calibri"/>
              </a:rPr>
              <a:t>New high spatial and temporal resolution transit data makes this possible</a:t>
            </a:r>
          </a:p>
          <a:p>
            <a:endParaRPr lang="en-US" sz="3600" dirty="0">
              <a:cs typeface="Calibri"/>
            </a:endParaRP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6C1B69F5-9F27-4D60-A414-2CDA9D5E15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8" y="1956497"/>
            <a:ext cx="5097101" cy="339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E2D8A8949C0478A9D0FA31547AC18" ma:contentTypeVersion="8" ma:contentTypeDescription="Create a new document." ma:contentTypeScope="" ma:versionID="0bf98e4bf3bc536e2f269bcb6172b7f2">
  <xsd:schema xmlns:xsd="http://www.w3.org/2001/XMLSchema" xmlns:xs="http://www.w3.org/2001/XMLSchema" xmlns:p="http://schemas.microsoft.com/office/2006/metadata/properties" xmlns:ns2="cf86e04f-f2f2-4148-813e-388607876cd7" targetNamespace="http://schemas.microsoft.com/office/2006/metadata/properties" ma:root="true" ma:fieldsID="ec1c58dc0ccf53b4013a1411dbb812ee" ns2:_="">
    <xsd:import namespace="cf86e04f-f2f2-4148-813e-388607876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6e04f-f2f2-4148-813e-388607876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2091C86F-8FB2-4F80-BDB4-7FC9BF8A22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86e04f-f2f2-4148-813e-388607876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3737</TotalTime>
  <Words>462</Words>
  <Application>Microsoft Office PowerPoint</Application>
  <PresentationFormat>Widescreen</PresentationFormat>
  <Paragraphs>68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Football and COVID: Evaluating the impact of disruptions on public transit accessibility and reliability</vt:lpstr>
      <vt:lpstr>Accessibility, and It Can Be Unreliable</vt:lpstr>
      <vt:lpstr>Expectation vs. Reality</vt:lpstr>
      <vt:lpstr>Two Disruptions, Six Years of My Life</vt:lpstr>
      <vt:lpstr>Football: Temporal Pattern</vt:lpstr>
      <vt:lpstr>Football: Spatial Patterns</vt:lpstr>
      <vt:lpstr>COVID-19: Temporal Pattern of Accessibility </vt:lpstr>
      <vt:lpstr>COVID-19: Temporal Pattern of Unreliability</vt:lpstr>
      <vt:lpstr>Conclusion</vt:lpstr>
      <vt:lpstr>Next steps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250</cp:revision>
  <dcterms:created xsi:type="dcterms:W3CDTF">2021-11-12T20:34:47Z</dcterms:created>
  <dcterms:modified xsi:type="dcterms:W3CDTF">2022-09-08T04:49:52Z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0x010100BFBE2D8A8949C0478A9D0FA31547AC18</vt:lpwstr>
  </property>
</Properties>
</file>